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7"/>
  </p:notesMasterIdLst>
  <p:sldIdLst>
    <p:sldId id="256" r:id="rId2"/>
    <p:sldId id="261" r:id="rId3"/>
    <p:sldId id="260" r:id="rId4"/>
    <p:sldId id="262" r:id="rId5"/>
    <p:sldId id="264" r:id="rId6"/>
    <p:sldId id="269" r:id="rId7"/>
    <p:sldId id="268" r:id="rId8"/>
    <p:sldId id="266" r:id="rId9"/>
    <p:sldId id="267" r:id="rId10"/>
    <p:sldId id="270" r:id="rId11"/>
    <p:sldId id="259" r:id="rId12"/>
    <p:sldId id="258" r:id="rId13"/>
    <p:sldId id="271" r:id="rId14"/>
    <p:sldId id="292" r:id="rId15"/>
    <p:sldId id="275" r:id="rId16"/>
    <p:sldId id="316" r:id="rId17"/>
    <p:sldId id="317" r:id="rId18"/>
    <p:sldId id="277" r:id="rId19"/>
    <p:sldId id="278" r:id="rId20"/>
    <p:sldId id="318" r:id="rId21"/>
    <p:sldId id="272" r:id="rId22"/>
    <p:sldId id="274" r:id="rId23"/>
    <p:sldId id="273" r:id="rId24"/>
    <p:sldId id="276" r:id="rId25"/>
    <p:sldId id="279" r:id="rId26"/>
    <p:sldId id="280" r:id="rId27"/>
    <p:sldId id="293" r:id="rId28"/>
    <p:sldId id="294" r:id="rId29"/>
    <p:sldId id="295" r:id="rId30"/>
    <p:sldId id="296" r:id="rId31"/>
    <p:sldId id="297" r:id="rId32"/>
    <p:sldId id="298" r:id="rId33"/>
    <p:sldId id="299" r:id="rId34"/>
    <p:sldId id="305" r:id="rId35"/>
    <p:sldId id="306" r:id="rId36"/>
    <p:sldId id="307" r:id="rId37"/>
    <p:sldId id="308" r:id="rId38"/>
    <p:sldId id="309" r:id="rId39"/>
    <p:sldId id="310" r:id="rId40"/>
    <p:sldId id="311" r:id="rId41"/>
    <p:sldId id="312" r:id="rId42"/>
    <p:sldId id="313" r:id="rId43"/>
    <p:sldId id="314" r:id="rId44"/>
    <p:sldId id="319" r:id="rId45"/>
    <p:sldId id="315" r:id="rId4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280"/>
  </p:normalViewPr>
  <p:slideViewPr>
    <p:cSldViewPr snapToGrid="0" snapToObjects="1">
      <p:cViewPr varScale="1">
        <p:scale>
          <a:sx n="75" d="100"/>
          <a:sy n="75" d="100"/>
        </p:scale>
        <p:origin x="2144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2/25/19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2/25/19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2/25/19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2/25/19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creativecommons.org/licenses/by-nc-sa/4.0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>
                <a:latin typeface="Montserrat"/>
              </a:rPr>
              <a:t>© Paul Fremantle 2015.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>
                <a:latin typeface="Montserrat"/>
              </a:rPr>
              <a:t> Attribution-</a:t>
            </a:r>
            <a:r>
              <a:rPr lang="en-US" sz="700" dirty="0" err="1">
                <a:latin typeface="Montserrat"/>
              </a:rPr>
              <a:t>NonCommercial</a:t>
            </a:r>
            <a:r>
              <a:rPr lang="en-US" sz="700" dirty="0">
                <a:latin typeface="Montserrat"/>
              </a:rPr>
              <a:t>-</a:t>
            </a:r>
            <a:r>
              <a:rPr lang="en-US" sz="700" dirty="0" err="1">
                <a:latin typeface="Montserrat"/>
              </a:rPr>
              <a:t>ShareAlike</a:t>
            </a:r>
            <a:r>
              <a:rPr lang="en-US" sz="700" dirty="0">
                <a:latin typeface="Montserrat"/>
              </a:rPr>
              <a:t> 4.0 International License</a:t>
            </a:r>
            <a:br>
              <a:rPr lang="en-US" sz="700" dirty="0">
                <a:latin typeface="Montserrat"/>
              </a:rPr>
            </a:br>
            <a:r>
              <a:rPr lang="en-US" sz="700" dirty="0">
                <a:latin typeface="Montserrat"/>
              </a:rPr>
              <a:t>See  </a:t>
            </a:r>
            <a:r>
              <a:rPr lang="en-US" sz="700" dirty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>
                <a:latin typeface="Montserrat"/>
              </a:rPr>
              <a:t> 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920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youtube/vites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freo.me/vitess-pres" TargetMode="Externa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db-engines.com/en/ranking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db-engines.com/en/ranking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mccrory.me/2010/11/03/cap-theorem-and-the-clouds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www.allthingsdistributed.com/2007/10/amazons_dynamo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www.allthingsdistributed.com/2007/10/amazons_dynamo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sz="4000" dirty="0">
                <a:ea typeface="ヒラギノ角ゴ ProN W3" charset="0"/>
                <a:cs typeface="ヒラギノ角ゴ ProN W3" charset="0"/>
              </a:rPr>
              <a:t>Big Data Engineering</a:t>
            </a:r>
            <a:br>
              <a:rPr lang="en-US" sz="4000" dirty="0">
                <a:ea typeface="ヒラギノ角ゴ ProN W3" charset="0"/>
                <a:cs typeface="ヒラギノ角ゴ ProN W3" charset="0"/>
              </a:rPr>
            </a:br>
            <a:br>
              <a:rPr lang="en-US" dirty="0">
                <a:ea typeface="ヒラギノ角ゴ ProN W3" charset="0"/>
                <a:cs typeface="ヒラギノ角ゴ ProN W3" charset="0"/>
              </a:rPr>
            </a:br>
            <a:r>
              <a:rPr lang="en-US" dirty="0" err="1">
                <a:ea typeface="ヒラギノ角ゴ ProN W3" charset="0"/>
                <a:cs typeface="ヒラギノ角ゴ ProN W3" charset="0"/>
              </a:rPr>
              <a:t>NoSQL</a:t>
            </a:r>
            <a:r>
              <a:rPr lang="en-US" dirty="0">
                <a:ea typeface="ヒラギノ角ゴ ProN W3" charset="0"/>
                <a:cs typeface="ヒラギノ角ゴ ProN W3" charset="0"/>
              </a:rPr>
              <a:t> databases</a:t>
            </a: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Dynamo Techniques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896" b="8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70882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</a:t>
            </a:r>
            <a:r>
              <a:rPr lang="en-US" dirty="0" err="1"/>
              <a:t>BigTable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Optimized to support very large data</a:t>
            </a:r>
          </a:p>
          <a:p>
            <a:pPr lvl="1"/>
            <a:r>
              <a:rPr lang="en-US" sz="2000" dirty="0"/>
              <a:t>Not just many rows, but rows that cannot fit into the memory of a single server</a:t>
            </a:r>
          </a:p>
          <a:p>
            <a:pPr lvl="1"/>
            <a:r>
              <a:rPr lang="en-US" sz="2000" dirty="0"/>
              <a:t>Column Families allow each row to live across servers</a:t>
            </a:r>
          </a:p>
          <a:p>
            <a:r>
              <a:rPr lang="en-US" sz="2000" dirty="0"/>
              <a:t>This table dates back to 2005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55085"/>
            <a:ext cx="8899878" cy="290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658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</a:t>
            </a:r>
            <a:r>
              <a:rPr lang="en-US" dirty="0" err="1"/>
              <a:t>NoSQL</a:t>
            </a:r>
            <a:r>
              <a:rPr lang="en-US" dirty="0"/>
              <a:t> Databases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Too many to list!</a:t>
            </a:r>
          </a:p>
          <a:p>
            <a:r>
              <a:rPr lang="en-US" dirty="0"/>
              <a:t>Popular databases include:</a:t>
            </a:r>
          </a:p>
          <a:p>
            <a:pPr lvl="1"/>
            <a:r>
              <a:rPr lang="en-US" dirty="0" err="1"/>
              <a:t>MongoDB</a:t>
            </a:r>
            <a:endParaRPr lang="en-US" dirty="0"/>
          </a:p>
          <a:p>
            <a:pPr lvl="1"/>
            <a:r>
              <a:rPr lang="en-US" dirty="0" err="1"/>
              <a:t>Couchbase</a:t>
            </a:r>
            <a:endParaRPr lang="en-US" dirty="0"/>
          </a:p>
          <a:p>
            <a:pPr lvl="1"/>
            <a:r>
              <a:rPr lang="en-US" dirty="0"/>
              <a:t>Apache Cassandra</a:t>
            </a:r>
          </a:p>
          <a:p>
            <a:pPr lvl="1"/>
            <a:r>
              <a:rPr lang="en-US" dirty="0"/>
              <a:t>Apache HBase</a:t>
            </a:r>
          </a:p>
          <a:p>
            <a:pPr lvl="1"/>
            <a:r>
              <a:rPr lang="en-US" dirty="0" err="1"/>
              <a:t>Voldemort</a:t>
            </a:r>
            <a:endParaRPr lang="en-US" dirty="0"/>
          </a:p>
          <a:p>
            <a:pPr lvl="1"/>
            <a:r>
              <a:rPr lang="en-US" dirty="0" err="1"/>
              <a:t>Redis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Riak</a:t>
            </a:r>
            <a:endParaRPr lang="en-US" dirty="0"/>
          </a:p>
          <a:p>
            <a:pPr lvl="1"/>
            <a:r>
              <a:rPr lang="en-US" dirty="0" err="1"/>
              <a:t>Etc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667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dirty="0" err="1"/>
              <a:t>NewSQL</a:t>
            </a:r>
            <a:r>
              <a:rPr lang="en-US" dirty="0"/>
              <a:t>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ACID databases that aim to provide HA and Partition safety</a:t>
            </a:r>
          </a:p>
          <a:p>
            <a:pPr lvl="1"/>
            <a:r>
              <a:rPr lang="en-US" sz="2000" dirty="0" err="1"/>
              <a:t>VoltDB</a:t>
            </a:r>
            <a:endParaRPr lang="en-US" sz="2000" dirty="0"/>
          </a:p>
          <a:p>
            <a:pPr lvl="1"/>
            <a:r>
              <a:rPr lang="en-US" sz="2000" dirty="0" err="1"/>
              <a:t>NuoDB</a:t>
            </a:r>
            <a:endParaRPr lang="en-US" sz="2000" dirty="0"/>
          </a:p>
          <a:p>
            <a:pPr lvl="1"/>
            <a:r>
              <a:rPr lang="en-US" sz="2000" dirty="0"/>
              <a:t>Google Spanner</a:t>
            </a:r>
          </a:p>
          <a:p>
            <a:pPr lvl="1"/>
            <a:r>
              <a:rPr lang="en-US" sz="2000" dirty="0" err="1"/>
              <a:t>MemSQL</a:t>
            </a:r>
            <a:endParaRPr lang="en-US" sz="2000" dirty="0"/>
          </a:p>
          <a:p>
            <a:pPr lvl="1"/>
            <a:r>
              <a:rPr lang="en-US" sz="2000" dirty="0"/>
              <a:t>SAP HANA</a:t>
            </a:r>
          </a:p>
          <a:p>
            <a:r>
              <a:rPr lang="en-US" sz="2400" dirty="0"/>
              <a:t>Also there are some backend engines for MySQL that aim to provide this:</a:t>
            </a:r>
          </a:p>
          <a:p>
            <a:pPr lvl="1"/>
            <a:r>
              <a:rPr lang="en-US" sz="2000" dirty="0"/>
              <a:t>MySQL Cluster</a:t>
            </a:r>
          </a:p>
          <a:p>
            <a:pPr lvl="1"/>
            <a:r>
              <a:rPr lang="en-US" sz="2000" dirty="0" err="1"/>
              <a:t>TokuDB</a:t>
            </a:r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54661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Vitess</a:t>
            </a:r>
            <a:br>
              <a:rPr lang="en-US" dirty="0"/>
            </a:br>
            <a:r>
              <a:rPr lang="en-US" sz="1800" dirty="0">
                <a:hlinkClick r:id="rId2"/>
              </a:rPr>
              <a:t>https://github.com/youtube/vitess</a:t>
            </a:r>
            <a:r>
              <a:rPr lang="en-US" sz="1800" dirty="0"/>
              <a:t> </a:t>
            </a:r>
            <a:br>
              <a:rPr lang="en-US" sz="1800" dirty="0"/>
            </a:b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109792"/>
            <a:ext cx="5752940" cy="28581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140816"/>
            <a:ext cx="9144000" cy="271718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394529" y="1653264"/>
            <a:ext cx="27494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5"/>
              </a:rPr>
              <a:t>https://freo.me/vitess-pres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989357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Memory Databases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Memory is relatively much cheaper than it used to be</a:t>
            </a:r>
          </a:p>
          <a:p>
            <a:r>
              <a:rPr lang="en-US" dirty="0"/>
              <a:t>Uses snapshots or transaction logs to ensure durability</a:t>
            </a:r>
          </a:p>
          <a:p>
            <a:r>
              <a:rPr lang="en-US" i="1" dirty="0"/>
              <a:t>Some </a:t>
            </a:r>
            <a:r>
              <a:rPr lang="en-US" i="1" dirty="0" err="1"/>
              <a:t>NoSQL</a:t>
            </a:r>
            <a:r>
              <a:rPr lang="en-US" i="1" dirty="0"/>
              <a:t>, some </a:t>
            </a:r>
            <a:r>
              <a:rPr lang="en-US" i="1" dirty="0" err="1"/>
              <a:t>NewSQL</a:t>
            </a:r>
            <a:endParaRPr lang="en-US" i="1" dirty="0"/>
          </a:p>
          <a:p>
            <a:pPr lvl="1"/>
            <a:r>
              <a:rPr lang="en-US" dirty="0"/>
              <a:t>SAP Hana</a:t>
            </a:r>
          </a:p>
          <a:p>
            <a:pPr lvl="1"/>
            <a:r>
              <a:rPr lang="en-US" dirty="0" err="1"/>
              <a:t>Redis</a:t>
            </a:r>
            <a:endParaRPr lang="en-US" dirty="0"/>
          </a:p>
          <a:p>
            <a:pPr lvl="1"/>
            <a:r>
              <a:rPr lang="en-US" dirty="0" err="1"/>
              <a:t>VoltDB</a:t>
            </a:r>
            <a:endParaRPr lang="en-US" dirty="0"/>
          </a:p>
          <a:p>
            <a:pPr lvl="1"/>
            <a:r>
              <a:rPr lang="en-US" dirty="0" err="1"/>
              <a:t>MemSQL</a:t>
            </a:r>
            <a:endParaRPr lang="en-US" dirty="0"/>
          </a:p>
          <a:p>
            <a:pPr lvl="1"/>
            <a:r>
              <a:rPr lang="en-US" dirty="0"/>
              <a:t>Apache Geode</a:t>
            </a:r>
          </a:p>
        </p:txBody>
      </p:sp>
    </p:spTree>
    <p:extLst>
      <p:ext uri="{BB962C8B-B14F-4D97-AF65-F5344CB8AC3E}">
        <p14:creationId xmlns:p14="http://schemas.microsoft.com/office/powerpoint/2010/main" val="7510498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22B7B-F9D8-6047-A207-73E7949D1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ten databases 2019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212CD34-FEE3-2B45-ADE0-35BBF92748CD}"/>
              </a:ext>
            </a:extLst>
          </p:cNvPr>
          <p:cNvSpPr/>
          <p:nvPr/>
        </p:nvSpPr>
        <p:spPr>
          <a:xfrm>
            <a:off x="5412617" y="5513093"/>
            <a:ext cx="3427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http://db-engines.com/en/ranking</a:t>
            </a:r>
            <a:r>
              <a:rPr lang="en-US" dirty="0"/>
              <a:t> 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FFAC1AC2-387A-A940-A4D4-34CE52FB3D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045104"/>
            <a:ext cx="8976429" cy="3287266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9E26BE4-F343-2B44-8574-8CFCC3915CA9}"/>
              </a:ext>
            </a:extLst>
          </p:cNvPr>
          <p:cNvSpPr txBox="1"/>
          <p:nvPr/>
        </p:nvSpPr>
        <p:spPr>
          <a:xfrm>
            <a:off x="796626" y="4358931"/>
            <a:ext cx="401853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ranked by popularity: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number of results in web searches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Stack Overflow &amp; DBA Stack Exchange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Google Trends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job advertisements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professional networks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social networks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8929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66BCF-BDB9-1A48-BDE5-EF601597A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20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900CE7-9FCF-0748-8760-37EEBEED37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6238" y="1678332"/>
            <a:ext cx="8229600" cy="4369699"/>
          </a:xfrm>
        </p:spPr>
      </p:pic>
    </p:spTree>
    <p:extLst>
      <p:ext uri="{BB962C8B-B14F-4D97-AF65-F5344CB8AC3E}">
        <p14:creationId xmlns:p14="http://schemas.microsoft.com/office/powerpoint/2010/main" val="734308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ten databases 2015	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6700"/>
            <a:ext cx="9144000" cy="377859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412617" y="5513093"/>
            <a:ext cx="3427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http://db-engines.com/en/ranking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244894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20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5802"/>
            <a:ext cx="9144000" cy="5452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306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NoSQL</a:t>
            </a:r>
            <a:r>
              <a:rPr lang="en-US" dirty="0"/>
              <a:t>?</a:t>
            </a:r>
          </a:p>
          <a:p>
            <a:r>
              <a:rPr lang="en-US" dirty="0" err="1"/>
              <a:t>ReCAP</a:t>
            </a:r>
            <a:endParaRPr lang="en-US" dirty="0"/>
          </a:p>
          <a:p>
            <a:r>
              <a:rPr lang="en-US" dirty="0" err="1"/>
              <a:t>BigTable</a:t>
            </a:r>
            <a:r>
              <a:rPr lang="en-US" dirty="0"/>
              <a:t> and Dynamo</a:t>
            </a:r>
          </a:p>
          <a:p>
            <a:r>
              <a:rPr lang="en-US" dirty="0"/>
              <a:t>A summary of a few </a:t>
            </a:r>
            <a:r>
              <a:rPr lang="en-US" dirty="0" err="1"/>
              <a:t>NoSQL</a:t>
            </a:r>
            <a:r>
              <a:rPr lang="en-US" dirty="0"/>
              <a:t> databases</a:t>
            </a:r>
          </a:p>
          <a:p>
            <a:pPr lvl="1"/>
            <a:r>
              <a:rPr lang="en-US" dirty="0" err="1"/>
              <a:t>MongoDB</a:t>
            </a:r>
            <a:r>
              <a:rPr lang="en-US" dirty="0"/>
              <a:t>, Cassandra, </a:t>
            </a:r>
            <a:r>
              <a:rPr lang="en-US" dirty="0" err="1"/>
              <a:t>Couchbase</a:t>
            </a:r>
            <a:r>
              <a:rPr lang="en-US"/>
              <a:t>, 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5020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763B2-8B34-B143-877D-F12302F11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2015 </a:t>
            </a:r>
            <a:r>
              <a:rPr lang="en-US" dirty="0">
                <a:sym typeface="Wingdings" pitchFamily="2" charset="2"/>
              </a:rPr>
              <a:t> 2019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8B68F5-41CA-1F4A-82C0-3AA9F5A944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Gaining popularity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BC9489-2925-7F4D-8322-C4BC8FD0E5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1668992"/>
          </a:xfrm>
        </p:spPr>
        <p:txBody>
          <a:bodyPr/>
          <a:lstStyle/>
          <a:p>
            <a:r>
              <a:rPr lang="en-US" dirty="0" err="1"/>
              <a:t>Redis</a:t>
            </a:r>
            <a:endParaRPr lang="en-US" dirty="0"/>
          </a:p>
          <a:p>
            <a:r>
              <a:rPr lang="en-US" dirty="0"/>
              <a:t>Elasticsearch</a:t>
            </a:r>
          </a:p>
          <a:p>
            <a:r>
              <a:rPr lang="en-US" dirty="0"/>
              <a:t>Splunk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CE180FC-CF6F-AD42-95A7-A53DF1ECEF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Losing popularity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7274E76-6DAD-1947-8EE8-30CD47A59C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1177925"/>
          </a:xfrm>
        </p:spPr>
        <p:txBody>
          <a:bodyPr/>
          <a:lstStyle/>
          <a:p>
            <a:r>
              <a:rPr lang="en-US" dirty="0"/>
              <a:t>Cassandra</a:t>
            </a:r>
          </a:p>
          <a:p>
            <a:r>
              <a:rPr lang="en-US" dirty="0" err="1"/>
              <a:t>Hbase</a:t>
            </a:r>
            <a:endParaRPr lang="en-US" dirty="0"/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7B06B8F8-C010-CE44-8CB7-9E6930069491}"/>
              </a:ext>
            </a:extLst>
          </p:cNvPr>
          <p:cNvSpPr/>
          <p:nvPr/>
        </p:nvSpPr>
        <p:spPr>
          <a:xfrm>
            <a:off x="6824133" y="2174875"/>
            <a:ext cx="304800" cy="957792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3A719D-3905-DF44-8AB1-86A5EA65153A}"/>
              </a:ext>
            </a:extLst>
          </p:cNvPr>
          <p:cNvSpPr txBox="1"/>
          <p:nvPr/>
        </p:nvSpPr>
        <p:spPr>
          <a:xfrm>
            <a:off x="7416800" y="2438400"/>
            <a:ext cx="1417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wide column stores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54C404E4-C49D-CF40-AD1E-76FEC5F3E761}"/>
              </a:ext>
            </a:extLst>
          </p:cNvPr>
          <p:cNvSpPr/>
          <p:nvPr/>
        </p:nvSpPr>
        <p:spPr>
          <a:xfrm>
            <a:off x="2540000" y="2760133"/>
            <a:ext cx="237067" cy="795867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AE3077-A655-C046-BA4A-527A4E3F9424}"/>
              </a:ext>
            </a:extLst>
          </p:cNvPr>
          <p:cNvSpPr txBox="1"/>
          <p:nvPr/>
        </p:nvSpPr>
        <p:spPr>
          <a:xfrm>
            <a:off x="3087158" y="3084731"/>
            <a:ext cx="148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search engine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2F7C07-511B-624F-82E3-9E3505F23CDC}"/>
              </a:ext>
            </a:extLst>
          </p:cNvPr>
          <p:cNvSpPr txBox="1"/>
          <p:nvPr/>
        </p:nvSpPr>
        <p:spPr>
          <a:xfrm>
            <a:off x="3087158" y="2174875"/>
            <a:ext cx="1064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key-value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F4E7AB-3497-3A4F-80D2-EF69602180CA}"/>
              </a:ext>
            </a:extLst>
          </p:cNvPr>
          <p:cNvSpPr txBox="1"/>
          <p:nvPr/>
        </p:nvSpPr>
        <p:spPr>
          <a:xfrm>
            <a:off x="727037" y="4384391"/>
            <a:ext cx="76899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Relational databases (e.g., SQL) still seem dominant</a:t>
            </a:r>
          </a:p>
        </p:txBody>
      </p:sp>
    </p:spTree>
    <p:extLst>
      <p:ext uri="{BB962C8B-B14F-4D97-AF65-F5344CB8AC3E}">
        <p14:creationId xmlns:p14="http://schemas.microsoft.com/office/powerpoint/2010/main" val="28671269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Performance (2012) </a:t>
            </a:r>
            <a:br>
              <a:rPr lang="en-US" dirty="0"/>
            </a:br>
            <a:r>
              <a:rPr lang="en-US" sz="2700" dirty="0"/>
              <a:t>50%/50% reads/writes</a:t>
            </a:r>
            <a:br>
              <a:rPr lang="en-US" sz="2700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6747"/>
            <a:ext cx="9144000" cy="498459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215692" y="6119336"/>
            <a:ext cx="7318232" cy="5232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400" dirty="0" err="1"/>
              <a:t>Rabl</a:t>
            </a:r>
            <a:r>
              <a:rPr lang="en-US" sz="1400" dirty="0"/>
              <a:t>, </a:t>
            </a:r>
            <a:r>
              <a:rPr lang="en-US" sz="1400" dirty="0" err="1"/>
              <a:t>Tilmann</a:t>
            </a:r>
            <a:r>
              <a:rPr lang="en-US" sz="1400" dirty="0"/>
              <a:t>, et al. "Solving big data challenges for enterprise application performance management." Proceedings of the VLDB Endowment 5.12 (2012): 1724-1735.</a:t>
            </a:r>
          </a:p>
        </p:txBody>
      </p:sp>
    </p:spTree>
    <p:extLst>
      <p:ext uri="{BB962C8B-B14F-4D97-AF65-F5344CB8AC3E}">
        <p14:creationId xmlns:p14="http://schemas.microsoft.com/office/powerpoint/2010/main" val="22915092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More performance (2012) </a:t>
            </a:r>
            <a:br>
              <a:rPr lang="en-US" dirty="0"/>
            </a:br>
            <a:r>
              <a:rPr lang="en-US" sz="2200" dirty="0"/>
              <a:t>Read/Scan/Write workload</a:t>
            </a:r>
            <a:br>
              <a:rPr lang="en-US" sz="2200" dirty="0"/>
            </a:b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3638" y="1267852"/>
            <a:ext cx="5023313" cy="271128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79141"/>
            <a:ext cx="4724352" cy="25702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3496" y="3979141"/>
            <a:ext cx="4864233" cy="271920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747638" y="1103300"/>
            <a:ext cx="1291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Throughput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816504" y="3794475"/>
            <a:ext cx="1432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 Latency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90931" y="3794475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Write Latency</a:t>
            </a:r>
          </a:p>
        </p:txBody>
      </p:sp>
    </p:spTree>
    <p:extLst>
      <p:ext uri="{BB962C8B-B14F-4D97-AF65-F5344CB8AC3E}">
        <p14:creationId xmlns:p14="http://schemas.microsoft.com/office/powerpoint/2010/main" val="37850155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Summary of Performance benchmark (2012)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Cassandra</a:t>
            </a:r>
            <a:r>
              <a:rPr lang="en-US" sz="2400" dirty="0"/>
              <a:t> had the best throughput but high latency</a:t>
            </a:r>
          </a:p>
          <a:p>
            <a:r>
              <a:rPr lang="en-US" sz="2400" b="1" dirty="0" err="1"/>
              <a:t>Voldemort</a:t>
            </a:r>
            <a:r>
              <a:rPr lang="en-US" sz="2400" dirty="0"/>
              <a:t> had the best and most stable latency but lower throughput</a:t>
            </a:r>
          </a:p>
          <a:p>
            <a:r>
              <a:rPr lang="en-US" sz="2400" b="1" dirty="0"/>
              <a:t>HBase</a:t>
            </a:r>
            <a:r>
              <a:rPr lang="en-US" sz="2400" dirty="0"/>
              <a:t> had low performance per node but scaled well</a:t>
            </a:r>
          </a:p>
          <a:p>
            <a:pPr lvl="1"/>
            <a:r>
              <a:rPr lang="en-US" sz="2000" dirty="0"/>
              <a:t>Low write latency </a:t>
            </a:r>
          </a:p>
          <a:p>
            <a:r>
              <a:rPr lang="en-US" sz="2400" b="1" dirty="0" err="1"/>
              <a:t>Redis</a:t>
            </a:r>
            <a:r>
              <a:rPr lang="en-US" sz="2400" b="1" dirty="0"/>
              <a:t>, MySQL and </a:t>
            </a:r>
            <a:r>
              <a:rPr lang="en-US" sz="2400" b="1" dirty="0" err="1"/>
              <a:t>VoltDB</a:t>
            </a:r>
            <a:r>
              <a:rPr lang="en-US" sz="2400" dirty="0"/>
              <a:t> did not scale as well in multi-node setups</a:t>
            </a:r>
          </a:p>
        </p:txBody>
      </p:sp>
    </p:spTree>
    <p:extLst>
      <p:ext uri="{BB962C8B-B14F-4D97-AF65-F5344CB8AC3E}">
        <p14:creationId xmlns:p14="http://schemas.microsoft.com/office/powerpoint/2010/main" val="23624322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Value databases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persistent associative array or dictionary</a:t>
            </a:r>
          </a:p>
          <a:p>
            <a:r>
              <a:rPr lang="en-US" dirty="0"/>
              <a:t>Simple access and fits well with programming models (especially MR)</a:t>
            </a:r>
          </a:p>
          <a:p>
            <a:r>
              <a:rPr lang="en-US" dirty="0"/>
              <a:t>Indexing on other data is not often possible and can be slow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9929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Databases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2389" y="1417638"/>
            <a:ext cx="5272734" cy="529552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6100" y="6447892"/>
            <a:ext cx="1470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neo4j</a:t>
            </a:r>
          </a:p>
        </p:txBody>
      </p:sp>
    </p:spTree>
    <p:extLst>
      <p:ext uri="{BB962C8B-B14F-4D97-AF65-F5344CB8AC3E}">
        <p14:creationId xmlns:p14="http://schemas.microsoft.com/office/powerpoint/2010/main" val="29605610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Database mapping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576" y="1176675"/>
            <a:ext cx="5775601" cy="51676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368500" y="6429064"/>
            <a:ext cx="1470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neo4j</a:t>
            </a:r>
          </a:p>
        </p:txBody>
      </p:sp>
    </p:spTree>
    <p:extLst>
      <p:ext uri="{BB962C8B-B14F-4D97-AF65-F5344CB8AC3E}">
        <p14:creationId xmlns:p14="http://schemas.microsoft.com/office/powerpoint/2010/main" val="10044815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Cassandra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Masterless</a:t>
            </a:r>
            <a:r>
              <a:rPr lang="en-US" sz="2400" dirty="0"/>
              <a:t> / Symmetric</a:t>
            </a:r>
          </a:p>
          <a:p>
            <a:pPr lvl="1"/>
            <a:r>
              <a:rPr lang="en-US" sz="2000" dirty="0"/>
              <a:t>Every node is equal and you can write to any node as well as read</a:t>
            </a:r>
          </a:p>
          <a:p>
            <a:r>
              <a:rPr lang="en-US" sz="2400" dirty="0"/>
              <a:t>Shared Nothing architecture</a:t>
            </a:r>
          </a:p>
          <a:p>
            <a:pPr lvl="1"/>
            <a:r>
              <a:rPr lang="en-US" sz="2000" dirty="0"/>
              <a:t>Each server has its own disk </a:t>
            </a:r>
          </a:p>
          <a:p>
            <a:r>
              <a:rPr lang="en-US" sz="2400" dirty="0"/>
              <a:t>Based on Dynamo</a:t>
            </a:r>
          </a:p>
          <a:p>
            <a:pPr lvl="1"/>
            <a:r>
              <a:rPr lang="en-US" sz="2000" dirty="0"/>
              <a:t> for automatic </a:t>
            </a:r>
            <a:r>
              <a:rPr lang="en-US" sz="2000" dirty="0" err="1"/>
              <a:t>sharding</a:t>
            </a:r>
            <a:r>
              <a:rPr lang="en-US" sz="2000" dirty="0"/>
              <a:t> and eventual consistency</a:t>
            </a:r>
          </a:p>
          <a:p>
            <a:r>
              <a:rPr lang="en-US" sz="2400" dirty="0"/>
              <a:t>And </a:t>
            </a:r>
            <a:r>
              <a:rPr lang="en-US" sz="2400" dirty="0" err="1"/>
              <a:t>BigTable</a:t>
            </a:r>
            <a:endParaRPr lang="en-US" sz="2400" dirty="0"/>
          </a:p>
          <a:p>
            <a:pPr lvl="1"/>
            <a:r>
              <a:rPr lang="en-US" sz="2000" dirty="0"/>
              <a:t>For “Column Families”</a:t>
            </a:r>
          </a:p>
          <a:p>
            <a:r>
              <a:rPr lang="en-US" sz="2400" dirty="0"/>
              <a:t>Donated to Apache by Facebook</a:t>
            </a:r>
          </a:p>
          <a:p>
            <a:pPr lvl="1"/>
            <a:r>
              <a:rPr lang="en-US" sz="2000" dirty="0"/>
              <a:t>Now mostly developed by </a:t>
            </a:r>
            <a:r>
              <a:rPr lang="en-US" sz="2000" dirty="0" err="1"/>
              <a:t>DataStax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019833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Cassandra Write Model </a:t>
            </a:r>
            <a:br>
              <a:rPr lang="en-US" dirty="0"/>
            </a:br>
            <a:r>
              <a:rPr lang="en-US" sz="3100" dirty="0"/>
              <a:t>Single </a:t>
            </a:r>
            <a:r>
              <a:rPr lang="en-US" sz="3100" dirty="0" err="1"/>
              <a:t>Datacentre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6058"/>
            <a:ext cx="9144000" cy="500962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772144" y="6450382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Netflix</a:t>
            </a:r>
          </a:p>
        </p:txBody>
      </p:sp>
    </p:spTree>
    <p:extLst>
      <p:ext uri="{BB962C8B-B14F-4D97-AF65-F5344CB8AC3E}">
        <p14:creationId xmlns:p14="http://schemas.microsoft.com/office/powerpoint/2010/main" val="8041656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</a:t>
            </a:r>
            <a:r>
              <a:rPr lang="en-US" dirty="0" err="1"/>
              <a:t>Datacentre</a:t>
            </a:r>
            <a:r>
              <a:rPr lang="en-US" dirty="0"/>
              <a:t> Writes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1858"/>
            <a:ext cx="9144000" cy="46244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328704" y="6450382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Netflix</a:t>
            </a:r>
          </a:p>
        </p:txBody>
      </p:sp>
    </p:spTree>
    <p:extLst>
      <p:ext uri="{BB962C8B-B14F-4D97-AF65-F5344CB8AC3E}">
        <p14:creationId xmlns:p14="http://schemas.microsoft.com/office/powerpoint/2010/main" val="1567304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NoSQL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Availability</a:t>
            </a:r>
          </a:p>
          <a:p>
            <a:pPr lvl="1"/>
            <a:r>
              <a:rPr lang="en-US" dirty="0"/>
              <a:t>Need better scaling capabilities</a:t>
            </a:r>
          </a:p>
          <a:p>
            <a:pPr lvl="1"/>
            <a:r>
              <a:rPr lang="en-US" dirty="0"/>
              <a:t>Elasticity</a:t>
            </a:r>
          </a:p>
          <a:p>
            <a:r>
              <a:rPr lang="en-US" dirty="0"/>
              <a:t>Different schema approaches</a:t>
            </a:r>
          </a:p>
          <a:p>
            <a:pPr lvl="1"/>
            <a:r>
              <a:rPr lang="en-US" dirty="0"/>
              <a:t>Graphs, Key Values, Document, Sparse Columns,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More appropriate balance in read/write performance</a:t>
            </a:r>
          </a:p>
          <a:p>
            <a:r>
              <a:rPr lang="en-US" dirty="0"/>
              <a:t>Better integration with REST/SOA/Cloud</a:t>
            </a:r>
          </a:p>
        </p:txBody>
      </p:sp>
    </p:spTree>
    <p:extLst>
      <p:ext uri="{BB962C8B-B14F-4D97-AF65-F5344CB8AC3E}">
        <p14:creationId xmlns:p14="http://schemas.microsoft.com/office/powerpoint/2010/main" val="917189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Cassandra Scale Up </a:t>
            </a:r>
            <a:br>
              <a:rPr lang="en-US" dirty="0"/>
            </a:br>
            <a:r>
              <a:rPr lang="en-US" sz="2700" dirty="0"/>
              <a:t>In Amazon EC2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9144000" cy="52316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29964" y="6470671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Netflix</a:t>
            </a:r>
          </a:p>
        </p:txBody>
      </p:sp>
    </p:spTree>
    <p:extLst>
      <p:ext uri="{BB962C8B-B14F-4D97-AF65-F5344CB8AC3E}">
        <p14:creationId xmlns:p14="http://schemas.microsoft.com/office/powerpoint/2010/main" val="27158329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numbers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6400"/>
            <a:ext cx="9144000" cy="34817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282364" y="6523188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Netflix</a:t>
            </a:r>
          </a:p>
        </p:txBody>
      </p:sp>
    </p:spTree>
    <p:extLst>
      <p:ext uri="{BB962C8B-B14F-4D97-AF65-F5344CB8AC3E}">
        <p14:creationId xmlns:p14="http://schemas.microsoft.com/office/powerpoint/2010/main" val="22280769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Cassandra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err="1"/>
              <a:t>Keyspaces</a:t>
            </a:r>
            <a:r>
              <a:rPr lang="en-US" dirty="0"/>
              <a:t> are roughly equivalent to SQL Databases</a:t>
            </a:r>
          </a:p>
          <a:p>
            <a:pPr lvl="1"/>
            <a:r>
              <a:rPr lang="en-US" dirty="0"/>
              <a:t>Encapsulate replication strategies</a:t>
            </a:r>
          </a:p>
          <a:p>
            <a:r>
              <a:rPr lang="en-US" b="1" dirty="0"/>
              <a:t>Column Families</a:t>
            </a:r>
            <a:r>
              <a:rPr lang="en-US" dirty="0"/>
              <a:t> roughly equivalent to SQL tables</a:t>
            </a:r>
          </a:p>
          <a:p>
            <a:r>
              <a:rPr lang="en-US" dirty="0"/>
              <a:t>Generally a different approach </a:t>
            </a:r>
            <a:r>
              <a:rPr lang="en-US" dirty="0" err="1"/>
              <a:t>vs</a:t>
            </a:r>
            <a:r>
              <a:rPr lang="en-US" dirty="0"/>
              <a:t> SQL</a:t>
            </a:r>
          </a:p>
          <a:p>
            <a:pPr lvl="1"/>
            <a:r>
              <a:rPr lang="en-US" dirty="0"/>
              <a:t>Writes are cheap</a:t>
            </a:r>
          </a:p>
          <a:p>
            <a:pPr lvl="1"/>
            <a:r>
              <a:rPr lang="en-US" dirty="0"/>
              <a:t>Indexes are expensive</a:t>
            </a:r>
          </a:p>
          <a:p>
            <a:pPr lvl="1"/>
            <a:r>
              <a:rPr lang="en-US" dirty="0"/>
              <a:t>Normalization is not the goal</a:t>
            </a:r>
          </a:p>
        </p:txBody>
      </p:sp>
    </p:spTree>
    <p:extLst>
      <p:ext uri="{BB962C8B-B14F-4D97-AF65-F5344CB8AC3E}">
        <p14:creationId xmlns:p14="http://schemas.microsoft.com/office/powerpoint/2010/main" val="15229422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Cassandra Model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Inserts are the same as updates</a:t>
            </a:r>
          </a:p>
          <a:p>
            <a:pPr lvl="1"/>
            <a:r>
              <a:rPr lang="en-US" dirty="0"/>
              <a:t>No read first</a:t>
            </a:r>
          </a:p>
          <a:p>
            <a:r>
              <a:rPr lang="en-US" dirty="0"/>
              <a:t>Data can be marked with a Time to Live (TTL)</a:t>
            </a:r>
          </a:p>
          <a:p>
            <a:pPr lvl="1"/>
            <a:r>
              <a:rPr lang="en-US" dirty="0"/>
              <a:t>Automatically deleted</a:t>
            </a:r>
          </a:p>
          <a:p>
            <a:r>
              <a:rPr lang="en-US" dirty="0"/>
              <a:t>Deletes are not instant</a:t>
            </a:r>
          </a:p>
          <a:p>
            <a:pPr lvl="1"/>
            <a:r>
              <a:rPr lang="en-US" dirty="0"/>
              <a:t>Deleted rows are marked with a tombstone</a:t>
            </a:r>
          </a:p>
          <a:p>
            <a:pPr lvl="1"/>
            <a:r>
              <a:rPr lang="en-US" dirty="0"/>
              <a:t>Eventually cleaned up</a:t>
            </a:r>
          </a:p>
          <a:p>
            <a:pPr lvl="1"/>
            <a:r>
              <a:rPr lang="en-US" dirty="0"/>
              <a:t>Can re-appear if you do not run node repair after a node failure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8798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CQL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variant of SQL written specifically for Cassandra</a:t>
            </a:r>
          </a:p>
          <a:p>
            <a:pPr lvl="1"/>
            <a:r>
              <a:rPr lang="en-US" dirty="0"/>
              <a:t>The preferred model of access</a:t>
            </a:r>
          </a:p>
          <a:p>
            <a:pPr lvl="1"/>
            <a:r>
              <a:rPr lang="en-US" dirty="0"/>
              <a:t>Replaces the old “Thrift” API</a:t>
            </a:r>
          </a:p>
          <a:p>
            <a:r>
              <a:rPr lang="en-US" dirty="0"/>
              <a:t>Attempts to have some compatibility with normal SQL</a:t>
            </a:r>
          </a:p>
          <a:p>
            <a:pPr lvl="1"/>
            <a:r>
              <a:rPr lang="en-US" dirty="0"/>
              <a:t>e.g. you can use either KEYSPACE or TABLE interchangeably</a:t>
            </a:r>
          </a:p>
        </p:txBody>
      </p:sp>
    </p:spTree>
    <p:extLst>
      <p:ext uri="{BB962C8B-B14F-4D97-AF65-F5344CB8AC3E}">
        <p14:creationId xmlns:p14="http://schemas.microsoft.com/office/powerpoint/2010/main" val="24187522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CQL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SELECT name, occupation FROM users WHERE </a:t>
            </a:r>
            <a:r>
              <a:rPr lang="en-US" dirty="0" err="1"/>
              <a:t>userid</a:t>
            </a:r>
            <a:r>
              <a:rPr lang="en-US" dirty="0"/>
              <a:t> IN (199, 200, 207);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However, some queries are not permitted:</a:t>
            </a:r>
          </a:p>
          <a:p>
            <a:pPr marL="0" indent="0">
              <a:buNone/>
            </a:pPr>
            <a:r>
              <a:rPr lang="en-US" sz="2600" dirty="0"/>
              <a:t>	SELECT </a:t>
            </a:r>
            <a:r>
              <a:rPr lang="en-US" sz="2600" dirty="0" err="1"/>
              <a:t>firstname</a:t>
            </a:r>
            <a:r>
              <a:rPr lang="en-US" sz="2600" dirty="0"/>
              <a:t>, </a:t>
            </a:r>
            <a:r>
              <a:rPr lang="en-US" sz="2600" dirty="0" err="1"/>
              <a:t>lastname</a:t>
            </a:r>
            <a:r>
              <a:rPr lang="en-US" sz="2600" dirty="0"/>
              <a:t> FROM users WHERE </a:t>
            </a:r>
            <a:br>
              <a:rPr lang="en-US" sz="2600" dirty="0"/>
            </a:br>
            <a:r>
              <a:rPr lang="en-US" sz="2600" dirty="0"/>
              <a:t>		    </a:t>
            </a:r>
            <a:r>
              <a:rPr lang="en-US" sz="2600" dirty="0" err="1"/>
              <a:t>birth_year</a:t>
            </a:r>
            <a:r>
              <a:rPr lang="en-US" sz="2600" dirty="0"/>
              <a:t> = 1981 AND country = 'FR';</a:t>
            </a:r>
          </a:p>
          <a:p>
            <a:pPr marL="0" indent="0">
              <a:buNone/>
            </a:pPr>
            <a:r>
              <a:rPr lang="en-US" dirty="0"/>
              <a:t>Requires a large scan of the database and cannot give a predictable time response:</a:t>
            </a:r>
          </a:p>
          <a:p>
            <a:pPr marL="0" indent="0">
              <a:buNone/>
            </a:pPr>
            <a:r>
              <a:rPr lang="en-US" dirty="0"/>
              <a:t>	ALLOW FILTERING will make this run anyway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8281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 / UPDATE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5635" y="1600200"/>
            <a:ext cx="822960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000" dirty="0"/>
              <a:t>INSERT INTO </a:t>
            </a:r>
            <a:r>
              <a:rPr lang="en-US" sz="2000" dirty="0" err="1"/>
              <a:t>NerdMovies</a:t>
            </a:r>
            <a:r>
              <a:rPr lang="en-US" sz="2000" dirty="0"/>
              <a:t> (movie, director, </a:t>
            </a:r>
            <a:r>
              <a:rPr lang="en-US" sz="2000" dirty="0" err="1"/>
              <a:t>main_actor</a:t>
            </a:r>
            <a:r>
              <a:rPr lang="en-US" sz="2000" dirty="0"/>
              <a:t>, year)</a:t>
            </a:r>
          </a:p>
          <a:p>
            <a:pPr marL="0" indent="0">
              <a:buNone/>
            </a:pPr>
            <a:r>
              <a:rPr lang="en-US" sz="2000" dirty="0"/>
              <a:t>        VALUES ('Serenity', 'Joss </a:t>
            </a:r>
            <a:r>
              <a:rPr lang="en-US" sz="2000" dirty="0" err="1"/>
              <a:t>Whedon</a:t>
            </a:r>
            <a:r>
              <a:rPr lang="en-US" sz="2000" dirty="0"/>
              <a:t>', 'Nathan </a:t>
            </a:r>
            <a:r>
              <a:rPr lang="en-US" sz="2000" dirty="0" err="1"/>
              <a:t>Fillion</a:t>
            </a:r>
            <a:r>
              <a:rPr lang="en-US" sz="2000" dirty="0"/>
              <a:t>', 2005)</a:t>
            </a:r>
          </a:p>
          <a:p>
            <a:pPr marL="0" indent="0">
              <a:buNone/>
            </a:pPr>
            <a:r>
              <a:rPr lang="en-US" sz="2000" i="1" dirty="0"/>
              <a:t>		 USING TTL 86400;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sz="3000" dirty="0"/>
              <a:t>Every row can have a specified expiry time</a:t>
            </a:r>
          </a:p>
          <a:p>
            <a:r>
              <a:rPr lang="en-US" sz="3000" dirty="0"/>
              <a:t>Inserts work even if the data is already there, unless you specify:</a:t>
            </a:r>
          </a:p>
          <a:p>
            <a:pPr marL="0" indent="0">
              <a:buNone/>
            </a:pPr>
            <a:endParaRPr lang="en-US" sz="1900" dirty="0"/>
          </a:p>
          <a:p>
            <a:pPr marL="0" indent="0">
              <a:buNone/>
            </a:pPr>
            <a:r>
              <a:rPr lang="en-US" sz="1900" dirty="0"/>
              <a:t>INSERT INTO </a:t>
            </a:r>
            <a:r>
              <a:rPr lang="en-US" sz="1900" dirty="0" err="1"/>
              <a:t>NerdMovies</a:t>
            </a:r>
            <a:r>
              <a:rPr lang="en-US" sz="1900" dirty="0"/>
              <a:t> (movie, director, </a:t>
            </a:r>
            <a:r>
              <a:rPr lang="en-US" sz="1900" dirty="0" err="1"/>
              <a:t>main_actor</a:t>
            </a:r>
            <a:r>
              <a:rPr lang="en-US" sz="1900" dirty="0"/>
              <a:t>, year)</a:t>
            </a:r>
          </a:p>
          <a:p>
            <a:pPr marL="0" indent="0">
              <a:buNone/>
            </a:pPr>
            <a:r>
              <a:rPr lang="en-US" sz="1900" dirty="0"/>
              <a:t>        VALUES ('Serenity', 'Joss </a:t>
            </a:r>
            <a:r>
              <a:rPr lang="en-US" sz="1900" dirty="0" err="1"/>
              <a:t>Whedon</a:t>
            </a:r>
            <a:r>
              <a:rPr lang="en-US" sz="1900" dirty="0"/>
              <a:t>', 'Nathan </a:t>
            </a:r>
            <a:r>
              <a:rPr lang="en-US" sz="1900" dirty="0" err="1"/>
              <a:t>Fillion</a:t>
            </a:r>
            <a:r>
              <a:rPr lang="en-US" sz="1900" dirty="0"/>
              <a:t>', 2005)</a:t>
            </a:r>
            <a:br>
              <a:rPr lang="en-US" sz="1900" dirty="0"/>
            </a:br>
            <a:r>
              <a:rPr lang="en-US" sz="1900" i="1" dirty="0"/>
              <a:t>	IF NOT EXISTS</a:t>
            </a:r>
          </a:p>
          <a:p>
            <a:pPr marL="0" indent="0">
              <a:buNone/>
            </a:pPr>
            <a:r>
              <a:rPr lang="en-US" sz="1900" dirty="0"/>
              <a:t>		USING TTL 86400;</a:t>
            </a:r>
            <a:br>
              <a:rPr lang="en-US" sz="1900" dirty="0"/>
            </a:br>
            <a:endParaRPr lang="en-US" sz="1900" dirty="0"/>
          </a:p>
          <a:p>
            <a:pPr marL="0" indent="0">
              <a:buNone/>
            </a:pPr>
            <a:r>
              <a:rPr lang="en-US" sz="1900" dirty="0"/>
              <a:t>This can have unpredictable timing because it requires read-before-write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7064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Non-SQL 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Sets</a:t>
            </a:r>
          </a:p>
          <a:p>
            <a:pPr lvl="1"/>
            <a:r>
              <a:rPr lang="en-US" sz="2000" dirty="0"/>
              <a:t>CREATE TABLE </a:t>
            </a:r>
            <a:r>
              <a:rPr lang="en-US" sz="2000" dirty="0" err="1"/>
              <a:t>cycling.cyclist_career_teams</a:t>
            </a:r>
            <a:r>
              <a:rPr lang="en-US" sz="2000" dirty="0"/>
              <a:t> ( id UUID PRIMARY KEY, </a:t>
            </a:r>
            <a:r>
              <a:rPr lang="en-US" sz="2000" dirty="0" err="1"/>
              <a:t>lastname</a:t>
            </a:r>
            <a:r>
              <a:rPr lang="en-US" sz="2000" dirty="0"/>
              <a:t> text, teams </a:t>
            </a:r>
            <a:r>
              <a:rPr lang="en-US" sz="2000" b="1" dirty="0"/>
              <a:t>set</a:t>
            </a:r>
            <a:r>
              <a:rPr lang="en-US" sz="2000" dirty="0"/>
              <a:t>&lt;text&gt; );</a:t>
            </a:r>
          </a:p>
          <a:p>
            <a:r>
              <a:rPr lang="en-US" sz="2000" dirty="0"/>
              <a:t>Lists</a:t>
            </a:r>
          </a:p>
          <a:p>
            <a:pPr lvl="1"/>
            <a:r>
              <a:rPr lang="en-US" sz="2000" dirty="0"/>
              <a:t>CREATE TABLE </a:t>
            </a:r>
            <a:r>
              <a:rPr lang="en-US" sz="2000" dirty="0" err="1"/>
              <a:t>cycling.upcoming_calendar</a:t>
            </a:r>
            <a:r>
              <a:rPr lang="en-US" sz="2000" dirty="0"/>
              <a:t> ( year </a:t>
            </a:r>
            <a:r>
              <a:rPr lang="en-US" sz="2000" dirty="0" err="1"/>
              <a:t>int</a:t>
            </a:r>
            <a:r>
              <a:rPr lang="en-US" sz="2000" dirty="0"/>
              <a:t>, month </a:t>
            </a:r>
            <a:r>
              <a:rPr lang="en-US" sz="2000" dirty="0" err="1"/>
              <a:t>int</a:t>
            </a:r>
            <a:r>
              <a:rPr lang="en-US" sz="2000" dirty="0"/>
              <a:t>, events </a:t>
            </a:r>
            <a:r>
              <a:rPr lang="en-US" sz="2000" b="1" dirty="0"/>
              <a:t>list</a:t>
            </a:r>
            <a:r>
              <a:rPr lang="en-US" sz="2000" dirty="0"/>
              <a:t>&lt;text&gt;, PRIMARY KEY ( year, month) );</a:t>
            </a:r>
          </a:p>
          <a:p>
            <a:r>
              <a:rPr lang="en-US" sz="2000" dirty="0"/>
              <a:t>Maps</a:t>
            </a:r>
          </a:p>
          <a:p>
            <a:pPr lvl="1"/>
            <a:r>
              <a:rPr lang="en-US" sz="2000" dirty="0"/>
              <a:t>CREATE TABLE </a:t>
            </a:r>
            <a:r>
              <a:rPr lang="en-US" sz="2000" dirty="0" err="1"/>
              <a:t>cycling.cyclist_teams</a:t>
            </a:r>
            <a:r>
              <a:rPr lang="en-US" sz="2000" dirty="0"/>
              <a:t> ( id UUID PRIMARY KEY, </a:t>
            </a:r>
            <a:r>
              <a:rPr lang="en-US" sz="2000" dirty="0" err="1"/>
              <a:t>lastname</a:t>
            </a:r>
            <a:r>
              <a:rPr lang="en-US" sz="2000" dirty="0"/>
              <a:t> text, </a:t>
            </a:r>
            <a:r>
              <a:rPr lang="en-US" sz="2000" dirty="0" err="1"/>
              <a:t>firstname</a:t>
            </a:r>
            <a:r>
              <a:rPr lang="en-US" sz="2000" dirty="0"/>
              <a:t> text, teams </a:t>
            </a:r>
            <a:r>
              <a:rPr lang="en-US" sz="2000" b="1" dirty="0"/>
              <a:t>map</a:t>
            </a:r>
            <a:r>
              <a:rPr lang="en-US" sz="2000" dirty="0"/>
              <a:t>&lt;</a:t>
            </a:r>
            <a:r>
              <a:rPr lang="en-US" sz="2000" dirty="0" err="1"/>
              <a:t>int,text</a:t>
            </a:r>
            <a:r>
              <a:rPr lang="en-US" sz="2000" dirty="0"/>
              <a:t>&gt; );</a:t>
            </a:r>
          </a:p>
          <a:p>
            <a:r>
              <a:rPr lang="en-US" sz="2000" dirty="0"/>
              <a:t>Tuples</a:t>
            </a:r>
          </a:p>
          <a:p>
            <a:pPr lvl="1"/>
            <a:r>
              <a:rPr lang="en-US" sz="2000" dirty="0"/>
              <a:t>CREATE TABLE </a:t>
            </a:r>
            <a:r>
              <a:rPr lang="en-US" sz="2000" dirty="0" err="1"/>
              <a:t>cycling.popular</a:t>
            </a:r>
            <a:r>
              <a:rPr lang="en-US" sz="2000" dirty="0"/>
              <a:t> (rank </a:t>
            </a:r>
            <a:r>
              <a:rPr lang="en-US" sz="2000" dirty="0" err="1"/>
              <a:t>int</a:t>
            </a:r>
            <a:r>
              <a:rPr lang="en-US" sz="2000" dirty="0"/>
              <a:t> PRIMARY KEY, </a:t>
            </a:r>
            <a:r>
              <a:rPr lang="en-US" sz="2000" dirty="0" err="1"/>
              <a:t>cinfo</a:t>
            </a:r>
            <a:r>
              <a:rPr lang="en-US" sz="2000" dirty="0"/>
              <a:t> </a:t>
            </a:r>
            <a:r>
              <a:rPr lang="en-US" sz="2000" b="1" dirty="0"/>
              <a:t>tuple</a:t>
            </a:r>
            <a:r>
              <a:rPr lang="en-US" sz="2000" dirty="0"/>
              <a:t>&lt;</a:t>
            </a:r>
            <a:r>
              <a:rPr lang="en-US" sz="2000" dirty="0" err="1"/>
              <a:t>text,text,int</a:t>
            </a:r>
            <a:r>
              <a:rPr lang="en-US" sz="2000" dirty="0"/>
              <a:t>&gt; );</a:t>
            </a:r>
          </a:p>
        </p:txBody>
      </p:sp>
    </p:spTree>
    <p:extLst>
      <p:ext uri="{BB962C8B-B14F-4D97-AF65-F5344CB8AC3E}">
        <p14:creationId xmlns:p14="http://schemas.microsoft.com/office/powerpoint/2010/main" val="38159570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 support for JSON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INSERT INTO </a:t>
            </a:r>
            <a:r>
              <a:rPr lang="en-US" dirty="0" err="1"/>
              <a:t>cycling.cyclist_category</a:t>
            </a:r>
            <a:r>
              <a:rPr lang="en-US" dirty="0"/>
              <a:t> JSON '{</a:t>
            </a:r>
          </a:p>
          <a:p>
            <a:pPr marL="0" indent="0">
              <a:buNone/>
            </a:pPr>
            <a:r>
              <a:rPr lang="en-US" dirty="0"/>
              <a:t>  "category" : "GC", </a:t>
            </a:r>
          </a:p>
          <a:p>
            <a:pPr marL="0" indent="0">
              <a:buNone/>
            </a:pPr>
            <a:r>
              <a:rPr lang="en-US" dirty="0"/>
              <a:t>  "points" : 780, </a:t>
            </a:r>
          </a:p>
          <a:p>
            <a:pPr marL="0" indent="0">
              <a:buNone/>
            </a:pPr>
            <a:r>
              <a:rPr lang="en-US" dirty="0"/>
              <a:t>  "id" : "829aa84a-4bba-411f-a4fb-38167a987cda",</a:t>
            </a:r>
          </a:p>
          <a:p>
            <a:pPr marL="0" indent="0">
              <a:buNone/>
            </a:pPr>
            <a:r>
              <a:rPr lang="en-US" dirty="0"/>
              <a:t>  "</a:t>
            </a:r>
            <a:r>
              <a:rPr lang="en-US" dirty="0" err="1"/>
              <a:t>lastname</a:t>
            </a:r>
            <a:r>
              <a:rPr lang="en-US" dirty="0"/>
              <a:t>" : "SUTHERLAND" }';</a:t>
            </a:r>
          </a:p>
          <a:p>
            <a:pPr marL="0" indent="0">
              <a:buNone/>
            </a:pP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35459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cassandra.yaml</a:t>
            </a:r>
            <a:r>
              <a:rPr lang="en-US" dirty="0"/>
              <a:t>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Configuration of the major parts of the system</a:t>
            </a:r>
          </a:p>
          <a:p>
            <a:pPr lvl="1"/>
            <a:r>
              <a:rPr lang="en-US" dirty="0" err="1"/>
              <a:t>Datacentres</a:t>
            </a:r>
            <a:r>
              <a:rPr lang="en-US" dirty="0"/>
              <a:t>, Racks, Cluster name</a:t>
            </a:r>
          </a:p>
          <a:p>
            <a:pPr lvl="1"/>
            <a:r>
              <a:rPr lang="en-US" dirty="0"/>
              <a:t>Authentication and Authorization</a:t>
            </a:r>
          </a:p>
          <a:p>
            <a:pPr lvl="1"/>
            <a:r>
              <a:rPr lang="en-US" dirty="0" err="1"/>
              <a:t>Partitioner</a:t>
            </a:r>
            <a:endParaRPr lang="en-US" dirty="0"/>
          </a:p>
          <a:p>
            <a:pPr lvl="1"/>
            <a:r>
              <a:rPr lang="en-US" dirty="0"/>
              <a:t>Data Storage location</a:t>
            </a:r>
          </a:p>
          <a:p>
            <a:pPr lvl="1"/>
            <a:r>
              <a:rPr lang="en-US" dirty="0" err="1"/>
              <a:t>Cacheing</a:t>
            </a:r>
            <a:endParaRPr lang="en-US" dirty="0"/>
          </a:p>
          <a:p>
            <a:pPr lvl="1"/>
            <a:r>
              <a:rPr lang="en-US" dirty="0"/>
              <a:t>Network topology and ports</a:t>
            </a:r>
          </a:p>
          <a:p>
            <a:pPr lvl="1"/>
            <a:r>
              <a:rPr lang="en-US" dirty="0" err="1"/>
              <a:t>Etc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238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NoSQL</a:t>
            </a:r>
            <a:r>
              <a:rPr lang="en-US" dirty="0"/>
              <a:t>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just a recent thing </a:t>
            </a:r>
            <a:r>
              <a:rPr lang="en-US" dirty="0">
                <a:sym typeface="Wingdings"/>
              </a:rPr>
              <a:t></a:t>
            </a:r>
          </a:p>
          <a:p>
            <a:r>
              <a:rPr lang="en-US" dirty="0">
                <a:sym typeface="Wingdings"/>
              </a:rPr>
              <a:t>IBM IMS (Information Management System)</a:t>
            </a:r>
          </a:p>
          <a:p>
            <a:pPr lvl="1"/>
            <a:r>
              <a:rPr lang="en-US" dirty="0">
                <a:sym typeface="Wingdings"/>
              </a:rPr>
              <a:t>Launched in 1968 </a:t>
            </a:r>
          </a:p>
          <a:p>
            <a:pPr lvl="1"/>
            <a:r>
              <a:rPr lang="en-US" dirty="0">
                <a:sym typeface="Wingdings"/>
              </a:rPr>
              <a:t>Used to store the bill of materials for the Saturn V rocket</a:t>
            </a:r>
          </a:p>
          <a:p>
            <a:pPr lvl="1"/>
            <a:r>
              <a:rPr lang="en-US" dirty="0">
                <a:sym typeface="Wingdings"/>
              </a:rPr>
              <a:t>Hierarchical model </a:t>
            </a:r>
          </a:p>
          <a:p>
            <a:r>
              <a:rPr lang="en-US" dirty="0">
                <a:sym typeface="Wingdings"/>
              </a:rPr>
              <a:t>Still in widespread use today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9870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DataStax</a:t>
            </a:r>
            <a:r>
              <a:rPr lang="en-US" dirty="0"/>
              <a:t> </a:t>
            </a:r>
            <a:r>
              <a:rPr lang="en-US" dirty="0" err="1"/>
              <a:t>OpsCenter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702" y="1417638"/>
            <a:ext cx="7546318" cy="471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76006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OpsCenter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Part of </a:t>
            </a:r>
            <a:r>
              <a:rPr lang="en-US" dirty="0" err="1"/>
              <a:t>DataStax</a:t>
            </a:r>
            <a:r>
              <a:rPr lang="en-US" dirty="0"/>
              <a:t> Cassandra distribution</a:t>
            </a:r>
          </a:p>
          <a:p>
            <a:pPr lvl="1"/>
            <a:r>
              <a:rPr lang="en-US" dirty="0"/>
              <a:t>Community edition has limited features</a:t>
            </a:r>
          </a:p>
          <a:p>
            <a:pPr lvl="1"/>
            <a:r>
              <a:rPr lang="en-US" dirty="0"/>
              <a:t>Enterprise edition expands these</a:t>
            </a:r>
          </a:p>
          <a:p>
            <a:r>
              <a:rPr lang="en-US" dirty="0"/>
              <a:t>Not open source, but free to use in the community edition</a:t>
            </a:r>
          </a:p>
          <a:p>
            <a:pPr lvl="1"/>
            <a:r>
              <a:rPr lang="en-US" dirty="0"/>
              <a:t>Requires an agent on each Cassandra node</a:t>
            </a:r>
          </a:p>
          <a:p>
            <a:pPr lvl="1"/>
            <a:r>
              <a:rPr lang="en-US" dirty="0"/>
              <a:t>It will install this via SSH if possible</a:t>
            </a:r>
          </a:p>
        </p:txBody>
      </p:sp>
    </p:spTree>
    <p:extLst>
      <p:ext uri="{BB962C8B-B14F-4D97-AF65-F5344CB8AC3E}">
        <p14:creationId xmlns:p14="http://schemas.microsoft.com/office/powerpoint/2010/main" val="42070214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ScyllaDB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C++ “clone” of </a:t>
            </a:r>
            <a:br>
              <a:rPr lang="en-US" dirty="0"/>
            </a:br>
            <a:r>
              <a:rPr lang="en-US" dirty="0"/>
              <a:t>Cassandra</a:t>
            </a:r>
          </a:p>
          <a:p>
            <a:r>
              <a:rPr lang="en-US" dirty="0"/>
              <a:t>Also Open Source</a:t>
            </a:r>
          </a:p>
          <a:p>
            <a:r>
              <a:rPr lang="en-US" dirty="0"/>
              <a:t>Claims to be </a:t>
            </a:r>
            <a:br>
              <a:rPr lang="en-US" dirty="0"/>
            </a:br>
            <a:r>
              <a:rPr lang="en-US" dirty="0"/>
              <a:t>significantly</a:t>
            </a:r>
            <a:br>
              <a:rPr lang="en-US" dirty="0"/>
            </a:br>
            <a:r>
              <a:rPr lang="en-US" dirty="0"/>
              <a:t>faster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7063" y="1646601"/>
            <a:ext cx="4394200" cy="505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38132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Scylla </a:t>
            </a:r>
            <a:r>
              <a:rPr lang="en-US" dirty="0" err="1"/>
              <a:t>vs</a:t>
            </a:r>
            <a:r>
              <a:rPr lang="en-US" dirty="0"/>
              <a:t> Cassandra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6EC6B3-30A5-7349-81CD-2D44F0788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86590"/>
            <a:ext cx="9144000" cy="3284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6264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6AEAA-9864-334F-B43B-0C23E03F0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Amazon EC2 I3 Instances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E70997-64D5-1C46-ADF3-10E97F835A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6238" y="2110277"/>
            <a:ext cx="8229600" cy="350580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47FB6F-51B3-CF41-A4B4-CB7E75F41FA2}"/>
              </a:ext>
            </a:extLst>
          </p:cNvPr>
          <p:cNvSpPr txBox="1"/>
          <p:nvPr/>
        </p:nvSpPr>
        <p:spPr>
          <a:xfrm>
            <a:off x="931333" y="1417638"/>
            <a:ext cx="4850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Storage </a:t>
            </a:r>
            <a:r>
              <a:rPr lang="en-US" dirty="0" err="1"/>
              <a:t>opti,mised</a:t>
            </a:r>
            <a:r>
              <a:rPr lang="en-US" dirty="0"/>
              <a:t> for high transaction workloads</a:t>
            </a:r>
          </a:p>
        </p:txBody>
      </p:sp>
    </p:spTree>
    <p:extLst>
      <p:ext uri="{BB962C8B-B14F-4D97-AF65-F5344CB8AC3E}">
        <p14:creationId xmlns:p14="http://schemas.microsoft.com/office/powerpoint/2010/main" val="40879438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627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ReCAP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have 2 out of three:</a:t>
            </a:r>
          </a:p>
          <a:p>
            <a:pPr lvl="1"/>
            <a:r>
              <a:rPr lang="en-US" dirty="0"/>
              <a:t>Consistent</a:t>
            </a:r>
          </a:p>
          <a:p>
            <a:pPr lvl="2"/>
            <a:r>
              <a:rPr lang="en-US" dirty="0"/>
              <a:t>ACID</a:t>
            </a:r>
          </a:p>
          <a:p>
            <a:pPr lvl="1"/>
            <a:r>
              <a:rPr lang="en-US" dirty="0"/>
              <a:t>Available </a:t>
            </a:r>
          </a:p>
          <a:p>
            <a:pPr lvl="2"/>
            <a:r>
              <a:rPr lang="en-US" dirty="0"/>
              <a:t>HA / Accessible 24x7</a:t>
            </a:r>
          </a:p>
          <a:p>
            <a:pPr lvl="1"/>
            <a:r>
              <a:rPr lang="en-US" dirty="0"/>
              <a:t>Partitioned</a:t>
            </a:r>
          </a:p>
          <a:p>
            <a:pPr lvl="2"/>
            <a:r>
              <a:rPr lang="en-US" dirty="0"/>
              <a:t>Able to split into </a:t>
            </a:r>
            <a:br>
              <a:rPr lang="en-US" dirty="0"/>
            </a:br>
            <a:r>
              <a:rPr lang="en-US" dirty="0"/>
              <a:t>different </a:t>
            </a:r>
            <a:r>
              <a:rPr lang="en-US" dirty="0" err="1"/>
              <a:t>datacentres</a:t>
            </a:r>
            <a:endParaRPr lang="en-US" dirty="0"/>
          </a:p>
          <a:p>
            <a:pPr lvl="2"/>
            <a:r>
              <a:rPr lang="en-US" dirty="0"/>
              <a:t>Survive network down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1793" y="2177253"/>
            <a:ext cx="3726713" cy="348820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510088" y="6488668"/>
            <a:ext cx="67289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http://blog.mccrory.me/2010/11/03/cap-theorem-and-the-clouds/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41769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NoSQL</a:t>
            </a:r>
            <a:r>
              <a:rPr lang="en-US" dirty="0"/>
              <a:t> parents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Amazon Dynamo </a:t>
            </a:r>
          </a:p>
          <a:p>
            <a:pPr lvl="1"/>
            <a:r>
              <a:rPr lang="en-US" dirty="0"/>
              <a:t>Eventually consistent</a:t>
            </a:r>
          </a:p>
          <a:p>
            <a:r>
              <a:rPr lang="en-US" dirty="0"/>
              <a:t>Google </a:t>
            </a:r>
            <a:r>
              <a:rPr lang="en-US" dirty="0" err="1"/>
              <a:t>BigTable</a:t>
            </a:r>
            <a:endParaRPr lang="en-US" dirty="0"/>
          </a:p>
          <a:p>
            <a:pPr lvl="1"/>
            <a:r>
              <a:rPr lang="en-US" dirty="0"/>
              <a:t>Supporting very large rows</a:t>
            </a:r>
          </a:p>
          <a:p>
            <a:r>
              <a:rPr lang="en-US" dirty="0"/>
              <a:t>LDM </a:t>
            </a:r>
          </a:p>
          <a:p>
            <a:pPr lvl="1"/>
            <a:r>
              <a:rPr lang="en-US" dirty="0"/>
              <a:t>Graph database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322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Dynamo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889000"/>
            <a:ext cx="39497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043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Dynamo Model</a:t>
            </a:r>
          </a:p>
        </p:txBody>
      </p:sp>
      <p:sp>
        <p:nvSpPr>
          <p:cNvPr id="4" name="Rectangle 3"/>
          <p:cNvSpPr/>
          <p:nvPr/>
        </p:nvSpPr>
        <p:spPr>
          <a:xfrm>
            <a:off x="4417391" y="6546508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hlinkClick r:id="rId2"/>
              </a:rPr>
              <a:t>http://www.allthingsdistributed.com/2007/10/amazons_dynamo.html</a:t>
            </a:r>
            <a:r>
              <a:rPr lang="en-US" sz="1200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1100" y="1772575"/>
            <a:ext cx="5080000" cy="402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338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Reconciliation / Eventual Consistency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4" name="Rectangle 3"/>
          <p:cNvSpPr/>
          <p:nvPr/>
        </p:nvSpPr>
        <p:spPr>
          <a:xfrm>
            <a:off x="4417391" y="6546508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hlinkClick r:id="rId2"/>
              </a:rPr>
              <a:t>http://www.allthingsdistributed.com/2007/10/amazons_dynamo.html</a:t>
            </a:r>
            <a:r>
              <a:rPr lang="en-US" sz="1200" dirty="0"/>
              <a:t>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760" y="1117939"/>
            <a:ext cx="3307815" cy="472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22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8031</TotalTime>
  <Words>1070</Words>
  <Application>Microsoft Macintosh PowerPoint</Application>
  <PresentationFormat>On-screen Show (4:3)</PresentationFormat>
  <Paragraphs>231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ヒラギノ角ゴ ProN W3</vt:lpstr>
      <vt:lpstr>Arial</vt:lpstr>
      <vt:lpstr>Calibri</vt:lpstr>
      <vt:lpstr>Gill Sans</vt:lpstr>
      <vt:lpstr>Montserrat</vt:lpstr>
      <vt:lpstr>Wingdings</vt:lpstr>
      <vt:lpstr>Office Theme</vt:lpstr>
      <vt:lpstr>Big Data Engineering  NoSQL databases</vt:lpstr>
      <vt:lpstr>Contents</vt:lpstr>
      <vt:lpstr>Why NoSQL?</vt:lpstr>
      <vt:lpstr>NoSQL history</vt:lpstr>
      <vt:lpstr>ReCAP</vt:lpstr>
      <vt:lpstr>NoSQL parents</vt:lpstr>
      <vt:lpstr>Dynamo </vt:lpstr>
      <vt:lpstr>Dynamo Model</vt:lpstr>
      <vt:lpstr>Reconciliation / Eventual Consistency </vt:lpstr>
      <vt:lpstr>Dynamo Techniques</vt:lpstr>
      <vt:lpstr>Google BigTable</vt:lpstr>
      <vt:lpstr>Current NoSQL Databases</vt:lpstr>
      <vt:lpstr>“NewSQL”</vt:lpstr>
      <vt:lpstr>Vitess https://github.com/youtube/vitess  </vt:lpstr>
      <vt:lpstr>In Memory Databases </vt:lpstr>
      <vt:lpstr>Top ten databases 2019</vt:lpstr>
      <vt:lpstr>Next 20</vt:lpstr>
      <vt:lpstr>Top ten databases 2015 </vt:lpstr>
      <vt:lpstr>Next 20</vt:lpstr>
      <vt:lpstr>2015  2019</vt:lpstr>
      <vt:lpstr>Performance (2012)  50%/50% reads/writes </vt:lpstr>
      <vt:lpstr>More performance (2012)  Read/Scan/Write workload </vt:lpstr>
      <vt:lpstr>Summary of Performance benchmark (2012)</vt:lpstr>
      <vt:lpstr>Key Value databases</vt:lpstr>
      <vt:lpstr>Graph Databases</vt:lpstr>
      <vt:lpstr>Graph Database mapping</vt:lpstr>
      <vt:lpstr>Apache Cassandra</vt:lpstr>
      <vt:lpstr>Cassandra Write Model  Single Datacentre</vt:lpstr>
      <vt:lpstr>Multi Datacentre Writes</vt:lpstr>
      <vt:lpstr>Cassandra Scale Up  In Amazon EC2</vt:lpstr>
      <vt:lpstr>The numbers</vt:lpstr>
      <vt:lpstr>Cassandra Model</vt:lpstr>
      <vt:lpstr>Cassandra Model cont.</vt:lpstr>
      <vt:lpstr>CQL </vt:lpstr>
      <vt:lpstr>CQL examples</vt:lpstr>
      <vt:lpstr>INSERT / UPDATE</vt:lpstr>
      <vt:lpstr>Non-SQL data types</vt:lpstr>
      <vt:lpstr>Direct support for JSON</vt:lpstr>
      <vt:lpstr>cassandra.yaml </vt:lpstr>
      <vt:lpstr>DataStax OpsCenter</vt:lpstr>
      <vt:lpstr>OpsCenter</vt:lpstr>
      <vt:lpstr>ScyllaDB</vt:lpstr>
      <vt:lpstr>Scylla vs Cassandra</vt:lpstr>
      <vt:lpstr>Amazon EC2 I3 Instances</vt:lpstr>
      <vt:lpstr>Questions?</vt:lpstr>
    </vt:vector>
  </TitlesOfParts>
  <Company>WSO2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Julie</cp:lastModifiedBy>
  <cp:revision>341</cp:revision>
  <dcterms:created xsi:type="dcterms:W3CDTF">2012-03-07T10:41:54Z</dcterms:created>
  <dcterms:modified xsi:type="dcterms:W3CDTF">2019-02-25T20:56:21Z</dcterms:modified>
</cp:coreProperties>
</file>

<file path=docProps/thumbnail.jpeg>
</file>